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693400"/>
  <p:notesSz cx="6858000" cy="9144000"/>
  <p:embeddedFontLst>
    <p:embeddedFont>
      <p:font typeface="Arial Bold" panose="020B0704020202020204" pitchFamily="34" charset="0"/>
      <p:regular r:id="rId10"/>
      <p:bold r:id="rId11"/>
    </p:embeddedFont>
    <p:embeddedFont>
      <p:font typeface="Art Nuvo Outline" panose="020B0604020202020204" charset="0"/>
      <p:regular r:id="rId12"/>
    </p:embeddedFont>
    <p:embeddedFont>
      <p:font typeface="Art Nuvo Stamp" panose="020B0604020202020204" charset="0"/>
      <p:regular r:id="rId13"/>
    </p:embeddedFont>
    <p:embeddedFont>
      <p:font typeface="Art Nuvo UltraRough" panose="020B0604020202020204" charset="0"/>
      <p:regular r:id="rId14"/>
    </p:embeddedFont>
    <p:embeddedFont>
      <p:font typeface="Magneto" panose="04030805050802020D02" pitchFamily="82" charset="0"/>
      <p:bold r:id="rId15"/>
    </p:embeddedFont>
    <p:embeddedFont>
      <p:font typeface="Montserrat Classic Bold" panose="020B0604020202020204" charset="0"/>
      <p:regular r:id="rId16"/>
    </p:embeddedFont>
    <p:embeddedFont>
      <p:font typeface="Montserrat Light Bold" panose="020B0604020202020204" charset="0"/>
      <p:regular r:id="rId17"/>
    </p:embeddedFont>
    <p:embeddedFont>
      <p:font typeface="Old Standard Italics" panose="020B0604020202020204" charset="0"/>
      <p:regular r:id="rId18"/>
    </p:embeddedFont>
    <p:embeddedFont>
      <p:font typeface="Perandory Condense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674310-42D5-A6F9-0EAA-574D27619E8A}" v="87" dt="2025-05-08T03:15:36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803406"/>
            <a:ext cx="17259300" cy="9686094"/>
          </a:xfrm>
          <a:custGeom>
            <a:avLst/>
            <a:gdLst/>
            <a:ahLst/>
            <a:cxnLst/>
            <a:rect l="l" t="t" r="r" b="b"/>
            <a:pathLst>
              <a:path w="17259300" h="9686094">
                <a:moveTo>
                  <a:pt x="0" y="0"/>
                </a:moveTo>
                <a:lnTo>
                  <a:pt x="17259300" y="0"/>
                </a:lnTo>
                <a:lnTo>
                  <a:pt x="17259300" y="9686094"/>
                </a:lnTo>
                <a:lnTo>
                  <a:pt x="0" y="9686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4" t="-9507" b="-93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5351" y="202500"/>
            <a:ext cx="17826783" cy="10287000"/>
          </a:xfrm>
          <a:custGeom>
            <a:avLst/>
            <a:gdLst/>
            <a:ahLst/>
            <a:cxnLst/>
            <a:rect l="l" t="t" r="r" b="b"/>
            <a:pathLst>
              <a:path w="17826783" h="10287000">
                <a:moveTo>
                  <a:pt x="0" y="0"/>
                </a:moveTo>
                <a:lnTo>
                  <a:pt x="17826783" y="0"/>
                </a:lnTo>
                <a:lnTo>
                  <a:pt x="178267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36" b="-783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34679" y="202500"/>
            <a:ext cx="2407455" cy="2479589"/>
          </a:xfrm>
          <a:custGeom>
            <a:avLst/>
            <a:gdLst/>
            <a:ahLst/>
            <a:cxnLst/>
            <a:rect l="l" t="t" r="r" b="b"/>
            <a:pathLst>
              <a:path w="2407455" h="2479589">
                <a:moveTo>
                  <a:pt x="0" y="0"/>
                </a:moveTo>
                <a:lnTo>
                  <a:pt x="2407455" y="0"/>
                </a:lnTo>
                <a:lnTo>
                  <a:pt x="2407455" y="2479589"/>
                </a:lnTo>
                <a:lnTo>
                  <a:pt x="0" y="247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01199" y="6856902"/>
            <a:ext cx="4810570" cy="220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4"/>
              </a:lnSpc>
            </a:pPr>
            <a:r>
              <a:rPr lang="en-US" sz="6288">
                <a:solidFill>
                  <a:srgbClr val="FFFFFF"/>
                </a:solidFill>
                <a:latin typeface="Art Nuvo Outline"/>
                <a:ea typeface="Art Nuvo Outline"/>
                <a:cs typeface="Art Nuvo Outline"/>
                <a:sym typeface="Art Nuvo Outline"/>
              </a:rPr>
              <a:t>Presented by: </a:t>
            </a:r>
          </a:p>
          <a:p>
            <a:pPr algn="ctr">
              <a:lnSpc>
                <a:spcPts val="8804"/>
              </a:lnSpc>
              <a:spcBef>
                <a:spcPct val="0"/>
              </a:spcBef>
            </a:pPr>
            <a:r>
              <a:rPr lang="en-US" sz="6288">
                <a:solidFill>
                  <a:srgbClr val="FFFFFF"/>
                </a:solidFill>
                <a:latin typeface="Art Nuvo Outline"/>
                <a:ea typeface="Art Nuvo Outline"/>
                <a:cs typeface="Art Nuvo Outline"/>
                <a:sym typeface="Art Nuvo Outline"/>
              </a:rPr>
              <a:t>Sboniso Jiyane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351" y="2121604"/>
            <a:ext cx="4936409" cy="157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453">
                <a:solidFill>
                  <a:srgbClr val="EFE9CE"/>
                </a:solidFill>
                <a:latin typeface="Art Nuvo Stamp"/>
                <a:ea typeface="Art Nuvo Stamp"/>
                <a:cs typeface="Art Nuvo Stamp"/>
                <a:sym typeface="Art Nuvo Stamp"/>
              </a:rPr>
              <a:t>Bright Coffee Shop </a:t>
            </a:r>
          </a:p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EFE9CE"/>
                </a:solidFill>
                <a:latin typeface="Art Nuvo Stamp"/>
                <a:ea typeface="Art Nuvo Stamp"/>
                <a:cs typeface="Art Nuvo Stamp"/>
                <a:sym typeface="Art Nuvo Stamp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3580" y="1164525"/>
            <a:ext cx="4763" cy="54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86596" y="2141086"/>
            <a:ext cx="8200197" cy="2324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1390" lvl="1" indent="-480695" algn="ctr">
              <a:lnSpc>
                <a:spcPts val="6234"/>
              </a:lnSpc>
              <a:buFont typeface="Arial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Magneto"/>
                <a:cs typeface="Arial"/>
              </a:rPr>
              <a:t>There are 9 product category</a:t>
            </a:r>
            <a:endParaRPr lang="en-US" sz="3600" b="1">
              <a:latin typeface="Magneto"/>
            </a:endParaRPr>
          </a:p>
          <a:p>
            <a:pPr marL="961390" lvl="1" indent="-480695" algn="ctr">
              <a:lnSpc>
                <a:spcPts val="6234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Magneto"/>
                <a:cs typeface="Arial"/>
              </a:rPr>
              <a:t>149116 product type</a:t>
            </a:r>
            <a:endParaRPr lang="en-US" sz="3600" b="1" dirty="0">
              <a:latin typeface="Magnet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0" y="6723106"/>
            <a:ext cx="5471688" cy="3646559"/>
          </a:xfrm>
          <a:custGeom>
            <a:avLst/>
            <a:gdLst/>
            <a:ahLst/>
            <a:cxnLst/>
            <a:rect l="l" t="t" r="r" b="b"/>
            <a:pathLst>
              <a:path w="5471688" h="3646559">
                <a:moveTo>
                  <a:pt x="0" y="0"/>
                </a:moveTo>
                <a:lnTo>
                  <a:pt x="5471688" y="0"/>
                </a:lnTo>
                <a:lnTo>
                  <a:pt x="5471688" y="3646559"/>
                </a:lnTo>
                <a:lnTo>
                  <a:pt x="0" y="3646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745" t="-42521" b="-221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96709" y="6551656"/>
            <a:ext cx="3493889" cy="8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Time Interval</a:t>
            </a:r>
          </a:p>
        </p:txBody>
      </p:sp>
      <p:sp>
        <p:nvSpPr>
          <p:cNvPr id="9" name="Freeform 9"/>
          <p:cNvSpPr/>
          <p:nvPr/>
        </p:nvSpPr>
        <p:spPr>
          <a:xfrm>
            <a:off x="236314" y="4850058"/>
            <a:ext cx="1873048" cy="1873048"/>
          </a:xfrm>
          <a:custGeom>
            <a:avLst/>
            <a:gdLst/>
            <a:ahLst/>
            <a:cxnLst/>
            <a:rect l="l" t="t" r="r" b="b"/>
            <a:pathLst>
              <a:path w="1873048" h="1873048">
                <a:moveTo>
                  <a:pt x="0" y="0"/>
                </a:moveTo>
                <a:lnTo>
                  <a:pt x="1873047" y="0"/>
                </a:lnTo>
                <a:lnTo>
                  <a:pt x="1873047" y="1873048"/>
                </a:lnTo>
                <a:lnTo>
                  <a:pt x="0" y="1873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17783" y="7688316"/>
            <a:ext cx="2652433" cy="2652433"/>
          </a:xfrm>
          <a:custGeom>
            <a:avLst/>
            <a:gdLst/>
            <a:ahLst/>
            <a:cxnLst/>
            <a:rect l="l" t="t" r="r" b="b"/>
            <a:pathLst>
              <a:path w="2652433" h="2652433">
                <a:moveTo>
                  <a:pt x="0" y="0"/>
                </a:moveTo>
                <a:lnTo>
                  <a:pt x="2652434" y="0"/>
                </a:lnTo>
                <a:lnTo>
                  <a:pt x="2652434" y="2652433"/>
                </a:lnTo>
                <a:lnTo>
                  <a:pt x="0" y="26524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44247" y="4324274"/>
            <a:ext cx="2051939" cy="2051939"/>
          </a:xfrm>
          <a:custGeom>
            <a:avLst/>
            <a:gdLst/>
            <a:ahLst/>
            <a:cxnLst/>
            <a:rect l="l" t="t" r="r" b="b"/>
            <a:pathLst>
              <a:path w="2051939" h="2051939">
                <a:moveTo>
                  <a:pt x="0" y="0"/>
                </a:moveTo>
                <a:lnTo>
                  <a:pt x="2051939" y="0"/>
                </a:lnTo>
                <a:lnTo>
                  <a:pt x="2051939" y="2051938"/>
                </a:lnTo>
                <a:lnTo>
                  <a:pt x="0" y="2051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337569" y="2179186"/>
            <a:ext cx="7699861" cy="23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565" lvl="1" indent="-354965" algn="ctr">
              <a:lnSpc>
                <a:spcPts val="4611"/>
              </a:lnSpc>
              <a:buFont typeface="Arial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Magneto"/>
                <a:ea typeface="Arial"/>
                <a:cs typeface="Arial"/>
                <a:sym typeface="Arial"/>
              </a:rPr>
              <a:t>Products are found 3 store location</a:t>
            </a:r>
            <a:endParaRPr lang="en-US" sz="3600" b="1" dirty="0">
              <a:solidFill>
                <a:srgbClr val="000000"/>
              </a:solidFill>
              <a:latin typeface="Magneto"/>
              <a:ea typeface="Arial"/>
              <a:cs typeface="Arial"/>
            </a:endParaRPr>
          </a:p>
          <a:p>
            <a:pPr marL="710565" lvl="1" indent="-354965" algn="ctr">
              <a:lnSpc>
                <a:spcPts val="4611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Magneto"/>
                <a:ea typeface="Arial"/>
                <a:cs typeface="Arial"/>
                <a:sym typeface="Arial"/>
              </a:rPr>
              <a:t>Store location have their unique ID</a:t>
            </a:r>
            <a:endParaRPr lang="en-US" sz="3600" b="1" dirty="0">
              <a:solidFill>
                <a:srgbClr val="000000"/>
              </a:solidFill>
              <a:latin typeface="Magneto"/>
              <a:ea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1262" y="618764"/>
            <a:ext cx="3294856" cy="8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Sample Size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64412" y="721018"/>
            <a:ext cx="4726186" cy="8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Store information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26658" y="7714709"/>
            <a:ext cx="7699861" cy="215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60" lvl="1" indent="-690880" algn="ctr">
              <a:lnSpc>
                <a:spcPts val="8962"/>
              </a:lnSpc>
              <a:buFont typeface="Arial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Magneto"/>
                <a:ea typeface="Arial"/>
                <a:cs typeface="Arial"/>
                <a:sym typeface="Arial"/>
              </a:rPr>
              <a:t>Jan - Jun 2023</a:t>
            </a:r>
            <a:endParaRPr lang="en-US" sz="3600" b="1" dirty="0">
              <a:solidFill>
                <a:srgbClr val="000000"/>
              </a:solidFill>
              <a:latin typeface="Magneto"/>
              <a:ea typeface="Arial"/>
              <a:cs typeface="Arial"/>
            </a:endParaRPr>
          </a:p>
          <a:p>
            <a:pPr marL="1381760" lvl="1" indent="-690880" algn="ctr">
              <a:lnSpc>
                <a:spcPts val="8962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Magneto"/>
                <a:ea typeface="Arial"/>
                <a:cs typeface="Arial"/>
                <a:sym typeface="Arial"/>
              </a:rPr>
              <a:t>06:00 - 21:00</a:t>
            </a:r>
            <a:endParaRPr lang="en-US" sz="3600" b="1" dirty="0">
              <a:solidFill>
                <a:srgbClr val="000000"/>
              </a:solidFill>
              <a:latin typeface="Magneto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62859"/>
            <a:ext cx="10829970" cy="7797941"/>
          </a:xfrm>
          <a:custGeom>
            <a:avLst/>
            <a:gdLst/>
            <a:ahLst/>
            <a:cxnLst/>
            <a:rect l="l" t="t" r="r" b="b"/>
            <a:pathLst>
              <a:path w="10829970" h="7797941">
                <a:moveTo>
                  <a:pt x="0" y="0"/>
                </a:moveTo>
                <a:lnTo>
                  <a:pt x="10829970" y="0"/>
                </a:lnTo>
                <a:lnTo>
                  <a:pt x="10829970" y="7797941"/>
                </a:lnTo>
                <a:lnTo>
                  <a:pt x="0" y="7797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57" r="-32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3595" y="312254"/>
            <a:ext cx="11245754" cy="91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3"/>
              </a:lnSpc>
              <a:spcBef>
                <a:spcPct val="0"/>
              </a:spcBef>
            </a:pPr>
            <a:r>
              <a:rPr lang="en-US" sz="47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Sum of product category consumed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93913" y="1668601"/>
            <a:ext cx="6994087" cy="8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Coffee is more consumed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140386" y="6358176"/>
            <a:ext cx="7147614" cy="3301075"/>
            <a:chOff x="0" y="0"/>
            <a:chExt cx="9530153" cy="440143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9530153" cy="1388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98"/>
                </a:lnSpc>
              </a:pPr>
              <a:r>
                <a:rPr lang="en-US" sz="3450" b="1" spc="493" dirty="0">
                  <a:solidFill>
                    <a:schemeClr val="bg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PACKAGE CHOCOLATE &amp; FLAVOUR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88527" y="1741774"/>
              <a:ext cx="5841626" cy="97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6"/>
                </a:lnSpc>
              </a:pPr>
              <a:r>
                <a:rPr lang="en-US" sz="2150" b="1" spc="47" dirty="0">
                  <a:solidFill>
                    <a:schemeClr val="bg2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They are least sold amongst all product category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91604"/>
              <a:ext cx="3502560" cy="28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28"/>
                </a:lnSpc>
              </a:pPr>
              <a:r>
                <a:rPr lang="en-US" sz="8000" i="1" dirty="0">
                  <a:solidFill>
                    <a:schemeClr val="bg2"/>
                  </a:solidFill>
                  <a:latin typeface="Old Standard Italics"/>
                  <a:ea typeface="Old Standard Italics"/>
                  <a:cs typeface="Old Standard Italics"/>
                  <a:sym typeface="Old Standard Italics"/>
                </a:rPr>
                <a:t>1%</a:t>
              </a:r>
              <a:endParaRPr lang="en-US" sz="8000" i="1" dirty="0">
                <a:solidFill>
                  <a:schemeClr val="bg2"/>
                </a:solidFill>
                <a:latin typeface="Old Standard Italics"/>
                <a:ea typeface="Old Standard Italics"/>
                <a:cs typeface="Old Standard Italics"/>
              </a:endParaRPr>
            </a:p>
            <a:p>
              <a:pPr algn="l">
                <a:lnSpc>
                  <a:spcPts val="8128"/>
                </a:lnSpc>
              </a:pPr>
              <a:r>
                <a:rPr lang="en-US" sz="8000" i="1" dirty="0">
                  <a:solidFill>
                    <a:schemeClr val="bg2"/>
                  </a:solidFill>
                  <a:latin typeface="Old Standard Italics"/>
                  <a:ea typeface="Old Standard Italics"/>
                  <a:cs typeface="Old Standard Italics"/>
                  <a:sym typeface="Old Standard Italics"/>
                </a:rPr>
                <a:t>Both</a:t>
              </a:r>
              <a:endParaRPr lang="en-US" sz="8000" i="1" dirty="0">
                <a:solidFill>
                  <a:schemeClr val="bg2"/>
                </a:solidFill>
                <a:latin typeface="Old Standard Italics"/>
                <a:ea typeface="Old Standard Italics"/>
                <a:cs typeface="Old Standard Itali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93913" y="2345013"/>
            <a:ext cx="3709627" cy="926462"/>
            <a:chOff x="0" y="0"/>
            <a:chExt cx="4946170" cy="12352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946170" cy="325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06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28225"/>
              <a:ext cx="1817836" cy="807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89"/>
                </a:lnSpc>
              </a:pPr>
              <a:r>
                <a:rPr lang="en-US" sz="4500" i="1" dirty="0">
                  <a:latin typeface="Old Standard Italics"/>
                  <a:ea typeface="Old Standard Italics"/>
                  <a:cs typeface="Old Standard Italics"/>
                  <a:sym typeface="Old Standard Italics"/>
                </a:rPr>
                <a:t>38%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140386" y="3628885"/>
            <a:ext cx="5248226" cy="72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0" b="1" dirty="0">
                <a:latin typeface="Arial Bold"/>
                <a:ea typeface="Arial Bold"/>
                <a:cs typeface="Arial Bold"/>
                <a:sym typeface="Arial Bold"/>
              </a:rPr>
              <a:t>Followed by Tea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79669" y="4449225"/>
            <a:ext cx="1984829" cy="70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2"/>
              </a:lnSpc>
            </a:pPr>
            <a:r>
              <a:rPr lang="en-US" sz="5250" i="1" dirty="0">
                <a:latin typeface="Old Standard Italics"/>
                <a:ea typeface="Old Standard Italics"/>
                <a:cs typeface="Old Standard Italics"/>
                <a:sym typeface="Old Standard Italics"/>
              </a:rPr>
              <a:t>29%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00463" y="4851393"/>
            <a:ext cx="5076919" cy="4918530"/>
          </a:xfrm>
          <a:custGeom>
            <a:avLst/>
            <a:gdLst/>
            <a:ahLst/>
            <a:cxnLst/>
            <a:rect l="l" t="t" r="r" b="b"/>
            <a:pathLst>
              <a:path w="5076919" h="4918530">
                <a:moveTo>
                  <a:pt x="0" y="0"/>
                </a:moveTo>
                <a:lnTo>
                  <a:pt x="5076919" y="0"/>
                </a:lnTo>
                <a:lnTo>
                  <a:pt x="5076919" y="4918530"/>
                </a:lnTo>
                <a:lnTo>
                  <a:pt x="0" y="4918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897" b="-188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048112"/>
            <a:ext cx="12836731" cy="8441388"/>
          </a:xfrm>
          <a:custGeom>
            <a:avLst/>
            <a:gdLst/>
            <a:ahLst/>
            <a:cxnLst/>
            <a:rect l="l" t="t" r="r" b="b"/>
            <a:pathLst>
              <a:path w="12836731" h="8441388">
                <a:moveTo>
                  <a:pt x="0" y="0"/>
                </a:moveTo>
                <a:lnTo>
                  <a:pt x="12836731" y="0"/>
                </a:lnTo>
                <a:lnTo>
                  <a:pt x="12836731" y="8441388"/>
                </a:lnTo>
                <a:lnTo>
                  <a:pt x="0" y="8441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81185" y="1722863"/>
            <a:ext cx="5296198" cy="246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2"/>
              </a:lnSpc>
              <a:spcBef>
                <a:spcPct val="0"/>
              </a:spcBef>
            </a:pPr>
            <a:r>
              <a:rPr lang="en-US" sz="4672">
                <a:solidFill>
                  <a:srgbClr val="000000"/>
                </a:solidFill>
                <a:latin typeface="Art Nuvo Stamp"/>
                <a:ea typeface="Art Nuvo Stamp"/>
                <a:cs typeface="Art Nuvo Stamp"/>
                <a:sym typeface="Art Nuvo Stamp"/>
              </a:rPr>
              <a:t>Astoria makes more sales along with Hell’s Kitchen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82285"/>
            <a:ext cx="10101156" cy="8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Store location with Product category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54850"/>
            <a:ext cx="14193479" cy="8434650"/>
          </a:xfrm>
          <a:custGeom>
            <a:avLst/>
            <a:gdLst/>
            <a:ahLst/>
            <a:cxnLst/>
            <a:rect l="l" t="t" r="r" b="b"/>
            <a:pathLst>
              <a:path w="14193479" h="8434650">
                <a:moveTo>
                  <a:pt x="0" y="0"/>
                </a:moveTo>
                <a:lnTo>
                  <a:pt x="14193479" y="0"/>
                </a:lnTo>
                <a:lnTo>
                  <a:pt x="14193479" y="8434650"/>
                </a:lnTo>
                <a:lnTo>
                  <a:pt x="0" y="843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2890" y="3098501"/>
            <a:ext cx="3648398" cy="3623738"/>
          </a:xfrm>
          <a:custGeom>
            <a:avLst/>
            <a:gdLst/>
            <a:ahLst/>
            <a:cxnLst/>
            <a:rect l="l" t="t" r="r" b="b"/>
            <a:pathLst>
              <a:path w="3648398" h="3623738">
                <a:moveTo>
                  <a:pt x="0" y="0"/>
                </a:moveTo>
                <a:lnTo>
                  <a:pt x="3648398" y="0"/>
                </a:lnTo>
                <a:lnTo>
                  <a:pt x="3648398" y="3623738"/>
                </a:lnTo>
                <a:lnTo>
                  <a:pt x="0" y="362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539" r="-245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054850"/>
            <a:ext cx="13917620" cy="8352683"/>
          </a:xfrm>
          <a:custGeom>
            <a:avLst/>
            <a:gdLst/>
            <a:ahLst/>
            <a:cxnLst/>
            <a:rect l="l" t="t" r="r" b="b"/>
            <a:pathLst>
              <a:path w="13917620" h="8352683">
                <a:moveTo>
                  <a:pt x="0" y="0"/>
                </a:moveTo>
                <a:lnTo>
                  <a:pt x="13917620" y="0"/>
                </a:lnTo>
                <a:lnTo>
                  <a:pt x="13917620" y="8352684"/>
                </a:lnTo>
                <a:lnTo>
                  <a:pt x="0" y="8352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5" r="-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82285"/>
            <a:ext cx="12057038" cy="8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Sales per store location on time interval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06178" y="477535"/>
            <a:ext cx="3815110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t Nuvo UltraRough"/>
                <a:ea typeface="Art Nuvo UltraRough"/>
                <a:cs typeface="Art Nuvo UltraRough"/>
                <a:sym typeface="Art Nuvo UltraRough"/>
              </a:rPr>
              <a:t>Mornings makes more money for 3 location followed by Afternoon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72890" y="7536670"/>
            <a:ext cx="3815110" cy="174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8"/>
              </a:lnSpc>
              <a:spcBef>
                <a:spcPct val="0"/>
              </a:spcBef>
            </a:pPr>
            <a:r>
              <a:rPr lang="en-US" sz="5034">
                <a:solidFill>
                  <a:srgbClr val="000000"/>
                </a:solidFill>
                <a:latin typeface="Art Nuvo Stamp"/>
                <a:ea typeface="Art Nuvo Stamp"/>
                <a:cs typeface="Art Nuvo Stamp"/>
                <a:sym typeface="Art Nuvo Stamp"/>
              </a:rPr>
              <a:t>No sales for Astoria at night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78569" y="202500"/>
            <a:ext cx="7409431" cy="4936533"/>
          </a:xfrm>
          <a:custGeom>
            <a:avLst/>
            <a:gdLst/>
            <a:ahLst/>
            <a:cxnLst/>
            <a:rect l="l" t="t" r="r" b="b"/>
            <a:pathLst>
              <a:path w="7409431" h="4936533">
                <a:moveTo>
                  <a:pt x="0" y="0"/>
                </a:moveTo>
                <a:lnTo>
                  <a:pt x="7409431" y="0"/>
                </a:lnTo>
                <a:lnTo>
                  <a:pt x="7409431" y="4936533"/>
                </a:lnTo>
                <a:lnTo>
                  <a:pt x="0" y="4936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6903" y="1231200"/>
            <a:ext cx="10056429" cy="9258300"/>
          </a:xfrm>
          <a:custGeom>
            <a:avLst/>
            <a:gdLst/>
            <a:ahLst/>
            <a:cxnLst/>
            <a:rect l="l" t="t" r="r" b="b"/>
            <a:pathLst>
              <a:path w="10056429" h="9258300">
                <a:moveTo>
                  <a:pt x="0" y="0"/>
                </a:moveTo>
                <a:lnTo>
                  <a:pt x="10056430" y="0"/>
                </a:lnTo>
                <a:lnTo>
                  <a:pt x="1005643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25144"/>
            <a:ext cx="10886005" cy="90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2"/>
              </a:lnSpc>
              <a:spcBef>
                <a:spcPct val="0"/>
              </a:spcBef>
            </a:pPr>
            <a:r>
              <a:rPr lang="en-US" sz="47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Sum of product bought monthly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3333" y="5736525"/>
            <a:ext cx="7904667" cy="203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9"/>
              </a:lnSpc>
              <a:spcBef>
                <a:spcPct val="0"/>
              </a:spcBef>
            </a:pPr>
            <a:r>
              <a:rPr lang="en-US" sz="5813">
                <a:solidFill>
                  <a:srgbClr val="000000"/>
                </a:solidFill>
                <a:latin typeface="Art Nuvo Outline"/>
                <a:ea typeface="Art Nuvo Outline"/>
                <a:cs typeface="Art Nuvo Outline"/>
                <a:sym typeface="Art Nuvo Outline"/>
              </a:rPr>
              <a:t>June has most sales compared to other months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21123" y="8140589"/>
            <a:ext cx="6447521" cy="157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Art Nuvo Stamp"/>
                <a:ea typeface="Art Nuvo Stamp"/>
                <a:cs typeface="Art Nuvo Stamp"/>
                <a:sym typeface="Art Nuvo Stamp"/>
              </a:rPr>
              <a:t>February with the least number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31200"/>
            <a:ext cx="14428868" cy="7991126"/>
          </a:xfrm>
          <a:custGeom>
            <a:avLst/>
            <a:gdLst/>
            <a:ahLst/>
            <a:cxnLst/>
            <a:rect l="l" t="t" r="r" b="b"/>
            <a:pathLst>
              <a:path w="14428868" h="7991126">
                <a:moveTo>
                  <a:pt x="0" y="0"/>
                </a:moveTo>
                <a:lnTo>
                  <a:pt x="14428868" y="0"/>
                </a:lnTo>
                <a:lnTo>
                  <a:pt x="14428868" y="7991126"/>
                </a:lnTo>
                <a:lnTo>
                  <a:pt x="0" y="7991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8" r="-14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1595" y="382285"/>
            <a:ext cx="8390379" cy="8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Store ID per product category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428868" y="1231200"/>
            <a:ext cx="3859132" cy="3791773"/>
            <a:chOff x="0" y="0"/>
            <a:chExt cx="1016397" cy="9986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6397" cy="998656"/>
            </a:xfrm>
            <a:custGeom>
              <a:avLst/>
              <a:gdLst/>
              <a:ahLst/>
              <a:cxnLst/>
              <a:rect l="l" t="t" r="r" b="b"/>
              <a:pathLst>
                <a:path w="1016397" h="998656">
                  <a:moveTo>
                    <a:pt x="34104" y="0"/>
                  </a:moveTo>
                  <a:lnTo>
                    <a:pt x="982293" y="0"/>
                  </a:lnTo>
                  <a:cubicBezTo>
                    <a:pt x="1001128" y="0"/>
                    <a:pt x="1016397" y="15269"/>
                    <a:pt x="1016397" y="34104"/>
                  </a:cubicBezTo>
                  <a:lnTo>
                    <a:pt x="1016397" y="964552"/>
                  </a:lnTo>
                  <a:cubicBezTo>
                    <a:pt x="1016397" y="973597"/>
                    <a:pt x="1012804" y="982272"/>
                    <a:pt x="1006408" y="988667"/>
                  </a:cubicBezTo>
                  <a:cubicBezTo>
                    <a:pt x="1000012" y="995063"/>
                    <a:pt x="991338" y="998656"/>
                    <a:pt x="982293" y="998656"/>
                  </a:cubicBezTo>
                  <a:lnTo>
                    <a:pt x="34104" y="998656"/>
                  </a:lnTo>
                  <a:cubicBezTo>
                    <a:pt x="15269" y="998656"/>
                    <a:pt x="0" y="983387"/>
                    <a:pt x="0" y="964552"/>
                  </a:cubicBezTo>
                  <a:lnTo>
                    <a:pt x="0" y="34104"/>
                  </a:lnTo>
                  <a:cubicBezTo>
                    <a:pt x="0" y="15269"/>
                    <a:pt x="15269" y="0"/>
                    <a:pt x="34104" y="0"/>
                  </a:cubicBezTo>
                  <a:close/>
                </a:path>
              </a:pathLst>
            </a:custGeom>
            <a:solidFill>
              <a:srgbClr val="EFE9C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16397" cy="1027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9"/>
                </a:lnSpc>
              </a:pPr>
              <a:r>
                <a:rPr lang="en-US" sz="2548" spc="56">
                  <a:solidFill>
                    <a:srgbClr val="000000"/>
                  </a:solidFill>
                  <a:latin typeface="Art Nuvo Stamp"/>
                  <a:ea typeface="Art Nuvo Stamp"/>
                  <a:cs typeface="Art Nuvo Stamp"/>
                  <a:sym typeface="Art Nuvo Stamp"/>
                </a:rPr>
                <a:t>Shows a store with number of product category purchased up to the one with most bought product category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2562" y="5346000"/>
            <a:ext cx="7221885" cy="5143500"/>
          </a:xfrm>
          <a:custGeom>
            <a:avLst/>
            <a:gdLst/>
            <a:ahLst/>
            <a:cxnLst/>
            <a:rect l="l" t="t" r="r" b="b"/>
            <a:pathLst>
              <a:path w="7221885" h="5143500">
                <a:moveTo>
                  <a:pt x="0" y="0"/>
                </a:moveTo>
                <a:lnTo>
                  <a:pt x="7221885" y="0"/>
                </a:lnTo>
                <a:lnTo>
                  <a:pt x="722188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94" t="-30467" r="-163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24101" y="3117460"/>
            <a:ext cx="4261918" cy="3574684"/>
          </a:xfrm>
          <a:custGeom>
            <a:avLst/>
            <a:gdLst/>
            <a:ahLst/>
            <a:cxnLst/>
            <a:rect l="l" t="t" r="r" b="b"/>
            <a:pathLst>
              <a:path w="4261918" h="3574684">
                <a:moveTo>
                  <a:pt x="0" y="0"/>
                </a:moveTo>
                <a:lnTo>
                  <a:pt x="4261918" y="0"/>
                </a:lnTo>
                <a:lnTo>
                  <a:pt x="4261918" y="3574684"/>
                </a:lnTo>
                <a:lnTo>
                  <a:pt x="0" y="357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481536" y="2094692"/>
            <a:ext cx="8806464" cy="4237312"/>
            <a:chOff x="0" y="0"/>
            <a:chExt cx="11741952" cy="5649749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1741952" cy="998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98"/>
                </a:lnSpc>
              </a:pPr>
              <a:r>
                <a:rPr lang="en-US" sz="4998" b="1" spc="709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COFFEE &amp; TEA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4576" y="1740601"/>
              <a:ext cx="7197376" cy="114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9"/>
                </a:lnSpc>
              </a:pPr>
              <a:r>
                <a:rPr lang="en-US" sz="2548" b="1" spc="56">
                  <a:solidFill>
                    <a:srgbClr val="000000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These two product categories are most purchased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06778"/>
              <a:ext cx="4315449" cy="4342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698"/>
                </a:lnSpc>
              </a:pPr>
              <a:r>
                <a:rPr lang="en-US" sz="11582" i="1">
                  <a:solidFill>
                    <a:srgbClr val="000000"/>
                  </a:solidFill>
                  <a:latin typeface="Old Standard Italics"/>
                  <a:ea typeface="Old Standard Italics"/>
                  <a:cs typeface="Old Standard Italics"/>
                  <a:sym typeface="Old Standard Italics"/>
                </a:rPr>
                <a:t>high%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214384"/>
            <a:ext cx="4864451" cy="8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1454" y="6711194"/>
            <a:ext cx="6303605" cy="84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June &amp; Morning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903" y="7980596"/>
            <a:ext cx="10018819" cy="230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2"/>
              </a:lnSpc>
            </a:pPr>
            <a:r>
              <a:rPr lang="en-US" sz="9744" spc="97">
                <a:solidFill>
                  <a:srgbClr val="000000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JUNE BEING A MONTH OF HIGH SALES ALONG WITH MORNINGS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1466475"/>
            <a:ext cx="6218071" cy="243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4"/>
              </a:lnSpc>
            </a:pPr>
            <a:r>
              <a:rPr lang="en-US" sz="445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Hell’s Kitchen</a:t>
            </a:r>
          </a:p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Selling more different product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Coffee Shop Presentation</dc:title>
  <cp:revision>53</cp:revision>
  <dcterms:created xsi:type="dcterms:W3CDTF">2006-08-16T00:00:00Z</dcterms:created>
  <dcterms:modified xsi:type="dcterms:W3CDTF">2025-05-08T03:16:57Z</dcterms:modified>
  <dc:identifier>DAGmvGGU_Lc</dc:identifier>
</cp:coreProperties>
</file>